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7" r:id="rId3"/>
  </p:sldMasterIdLst>
  <p:sldIdLst>
    <p:sldId id="256" r:id="rId4"/>
    <p:sldId id="258" r:id="rId5"/>
    <p:sldId id="257" r:id="rId6"/>
    <p:sldId id="264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5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22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69882" y="23088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69925" y="3565525"/>
            <a:ext cx="10852150" cy="801370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9882" y="581225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669925" y="1508125"/>
            <a:ext cx="10852150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40105" y="727710"/>
            <a:ext cx="3931920" cy="1115060"/>
          </a:xfrm>
        </p:spPr>
        <p:txBody>
          <a:bodyPr anchor="ctr" anchorCtr="0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5138420" y="727710"/>
            <a:ext cx="6172200" cy="5403215"/>
          </a:xfrm>
        </p:spPr>
        <p:txBody>
          <a:bodyPr/>
          <a:lstStyle>
            <a:lvl1pPr>
              <a:defRPr sz="2400">
                <a:latin typeface="+mn-ea"/>
                <a:ea typeface="+mn-ea"/>
              </a:defRPr>
            </a:lvl1pPr>
            <a:lvl2pPr marL="457200" indent="0">
              <a:buNone/>
              <a:defRPr sz="24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400">
                <a:latin typeface="+mn-ea"/>
                <a:ea typeface="+mn-ea"/>
              </a:defRPr>
            </a:lvl4pPr>
            <a:lvl5pPr>
              <a:defRPr sz="2400">
                <a:latin typeface="+mn-ea"/>
                <a:ea typeface="+mn-e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840105" y="2239645"/>
            <a:ext cx="3931920" cy="389191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>
              <a:sym typeface="+mn-ea"/>
            </a:endParaRP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669925" y="5605145"/>
            <a:ext cx="10852150" cy="558165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669925" y="641350"/>
            <a:ext cx="10852150" cy="455612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6445" cy="686816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467995" y="565150"/>
            <a:ext cx="5400040" cy="57277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6287770" y="565150"/>
            <a:ext cx="5400040" cy="57277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9882" y="623591"/>
            <a:ext cx="10852237" cy="899167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669882" y="581225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669925" y="1508125"/>
            <a:ext cx="10852150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190962"/>
            <a:ext cx="9142141" cy="8474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199" y="13038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F3EA-80D8-1B4D-933C-BE0E97A9C8D8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A190-C69D-764C-86AC-B7266573BBF6}" type="slidenum">
              <a:rPr kumimoji="1" lang="zh-CN" altLang="en-US" smtClean="0"/>
            </a:fld>
            <a:endParaRPr kumimoji="1"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671" y="190962"/>
            <a:ext cx="1406257" cy="4117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hyperlink" Target="https://qr.dingtalk.com/action/joingroup?code=v1,k1,Qez7UiEosnbgCo1Uw1EfwH8g8/pstSy1p6WCQpCM5rQ=&amp;_dt_no_comment=1&amp;origin=1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211873" y="1884556"/>
            <a:ext cx="11876049" cy="2408664"/>
          </a:xfrm>
          <a:prstGeom prst="roundRect">
            <a:avLst>
              <a:gd name="adj" fmla="val 42593"/>
            </a:avLst>
          </a:prstGeom>
          <a:solidFill>
            <a:schemeClr val="accent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26273" y="2304058"/>
            <a:ext cx="5553307" cy="20005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zh-CN" sz="36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AE</a:t>
            </a:r>
            <a:r>
              <a:rPr kumimoji="1" lang="zh-CN" altLang="en-US" sz="36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假发行业</a:t>
            </a:r>
            <a:endParaRPr kumimoji="1" lang="en-US" altLang="zh-CN" sz="36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6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化纤发申请资料</a:t>
            </a:r>
            <a:r>
              <a:rPr kumimoji="1"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（此</a:t>
            </a:r>
            <a:r>
              <a:rPr kumimoji="1" lang="en-US" altLang="zh-CN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PPT</a:t>
            </a:r>
            <a:r>
              <a:rPr kumimoji="1"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填写后同表格一起提交）</a:t>
            </a:r>
            <a:endParaRPr kumimoji="1" lang="zh-CN" altLang="en-US" sz="60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电商团队</a:t>
            </a:r>
            <a:r>
              <a:rPr lang="en-US" altLang="zh-CN" dirty="0"/>
              <a:t>&amp;</a:t>
            </a:r>
            <a:r>
              <a:rPr lang="zh-CN" altLang="zh-CN" dirty="0"/>
              <a:t>研发团队</a:t>
            </a:r>
            <a:r>
              <a:rPr lang="zh-CN" altLang="en-US" dirty="0"/>
              <a:t>（加分项）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拥有</a:t>
            </a:r>
            <a:r>
              <a:rPr lang="en-US" altLang="zh-CN" dirty="0"/>
              <a:t>2</a:t>
            </a:r>
            <a:r>
              <a:rPr lang="zh-CN" altLang="zh-CN" dirty="0"/>
              <a:t>人以上的研发团队和</a:t>
            </a:r>
            <a:r>
              <a:rPr lang="en-US" altLang="zh-CN" dirty="0"/>
              <a:t>5</a:t>
            </a:r>
            <a:r>
              <a:rPr lang="zh-CN" altLang="zh-CN" dirty="0"/>
              <a:t>人以上的电商团队（劳动合同）；（</a:t>
            </a:r>
            <a:r>
              <a:rPr lang="en-US" altLang="zh-CN" dirty="0"/>
              <a:t>10</a:t>
            </a:r>
            <a:r>
              <a:rPr lang="zh-CN" altLang="zh-CN" dirty="0"/>
              <a:t>分）</a:t>
            </a:r>
            <a:endParaRPr lang="zh-CN" altLang="zh-CN" dirty="0"/>
          </a:p>
          <a:p>
            <a:endParaRPr kumimoji="1"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社交网络</a:t>
            </a:r>
            <a:r>
              <a:rPr lang="zh-CN" altLang="en-US" dirty="0"/>
              <a:t>（加分项）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可提供社媒合作的案例（与网红合作等站外引流）或自身社媒运营情况（如社媒粉丝数量）；（</a:t>
            </a:r>
            <a:r>
              <a:rPr lang="en-US" altLang="zh-CN" dirty="0"/>
              <a:t>10</a:t>
            </a:r>
            <a:r>
              <a:rPr lang="zh-CN" altLang="zh-CN" dirty="0"/>
              <a:t>分）</a:t>
            </a:r>
            <a:endParaRPr lang="zh-CN" altLang="zh-CN" dirty="0"/>
          </a:p>
          <a:p>
            <a:endParaRPr kumimoji="1"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速卖通运营规划（加分项）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计划运营品类：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核心优势：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运营目标：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执行策略</a:t>
            </a:r>
            <a:endParaRPr kumimoji="1"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CN" altLang="en-US" sz="4400" dirty="0"/>
              <a:t>请确保加入速卖通假发行业</a:t>
            </a:r>
            <a:r>
              <a:rPr kumimoji="1" lang="en-US" altLang="zh-CN" sz="4400" dirty="0"/>
              <a:t>【</a:t>
            </a:r>
            <a:r>
              <a:rPr kumimoji="1" lang="zh-CN" altLang="en-US" sz="4400" dirty="0"/>
              <a:t>钉钉</a:t>
            </a:r>
            <a:r>
              <a:rPr kumimoji="1" lang="en-US" altLang="zh-CN" sz="4400" dirty="0"/>
              <a:t>】</a:t>
            </a:r>
            <a:r>
              <a:rPr kumimoji="1" lang="zh-CN" altLang="en-US" sz="4400" dirty="0"/>
              <a:t>群</a:t>
            </a:r>
            <a:endParaRPr kumimoji="1"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申请的商家请优先加此钉钉群，</a:t>
            </a:r>
            <a:r>
              <a:rPr kumimoji="1" lang="zh-CN" altLang="en-US" sz="1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入群备注</a:t>
            </a:r>
            <a:r>
              <a:rPr kumimoji="1" lang="en-US" altLang="zh-CN" sz="1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CN</a:t>
            </a:r>
            <a:r>
              <a:rPr kumimoji="1" lang="zh-CN" altLang="en-US" sz="1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1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ID+</a:t>
            </a:r>
            <a:r>
              <a:rPr kumimoji="1" lang="zh-CN" altLang="en-US" sz="1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负责人职位</a:t>
            </a:r>
            <a:r>
              <a:rPr kumimoji="1" lang="en-US" altLang="zh-CN" sz="1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&amp;</a:t>
            </a:r>
            <a:r>
              <a:rPr kumimoji="1" lang="zh-CN" altLang="en-US" sz="1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姓名</a:t>
            </a:r>
            <a:endParaRPr kumimoji="1" lang="en-US" altLang="zh-CN" sz="18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冬安邀请你加入钉钉群聊速卖通化纤发群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通过钉钉打开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，点击进入查看详情 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  <a:hlinkClick r:id="rId1"/>
              </a:rPr>
              <a:t>https://qr.dingtalk.com/action/joingroup?code=v1,k1,Qez7UiEosnbgCo1Uw1EfwH8g8/pstSy1p6WCQpCM5rQ=&amp;_dt_no_comment=1&amp;origin=11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审批通过后</a:t>
            </a:r>
            <a:r>
              <a:rPr kumimoji="1"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请联系</a:t>
            </a:r>
            <a:r>
              <a:rPr kumimoji="1"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冬安</a:t>
            </a:r>
            <a:r>
              <a:rPr kumimoji="1"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  <a:r>
              <a:rPr kumimoji="1"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申请加入</a:t>
            </a:r>
            <a:r>
              <a:rPr kumimoji="1"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新商家快速突破群</a:t>
            </a:r>
            <a:r>
              <a:rPr kumimoji="1"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】&amp;【</a:t>
            </a:r>
            <a:r>
              <a:rPr kumimoji="1"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化纤发商家内部群</a:t>
            </a:r>
            <a:r>
              <a:rPr kumimoji="1"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】&amp;【</a:t>
            </a:r>
            <a:r>
              <a:rPr kumimoji="1"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假发行业大群</a:t>
            </a:r>
            <a:r>
              <a:rPr kumimoji="1"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  <a:endParaRPr kumimoji="1" lang="en-US" altLang="zh-CN" sz="1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公司介绍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公司规模：</a:t>
            </a:r>
            <a:r>
              <a:rPr kumimoji="1" lang="en-US" altLang="zh-CN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XX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人，速卖通</a:t>
            </a:r>
            <a:r>
              <a:rPr kumimoji="1" lang="en-US" altLang="zh-CN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XX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endParaRPr kumimoji="1" lang="en-US" altLang="zh-CN" sz="1600" i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公司类型：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工贸一体</a:t>
            </a:r>
            <a:r>
              <a:rPr kumimoji="1" lang="en-US" altLang="zh-CN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工厂</a:t>
            </a:r>
            <a:r>
              <a:rPr kumimoji="1" lang="en-US" altLang="zh-CN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贸易公司</a:t>
            </a:r>
            <a:endParaRPr kumimoji="1" lang="en-US" altLang="zh-CN" sz="1600" i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主营产品及货源渠道：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头套（自产）、钩针发（外购</a:t>
            </a:r>
            <a:r>
              <a:rPr kumimoji="1" lang="zh-CN" altLang="en-US" sz="16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kumimoji="1" lang="en-US" altLang="zh-CN" sz="16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公司主要销售渠道：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国内供货（</a:t>
            </a:r>
            <a:r>
              <a:rPr kumimoji="1" lang="en-US" altLang="zh-CN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30%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）、国内电商（</a:t>
            </a:r>
            <a:r>
              <a:rPr kumimoji="1" lang="en-US" altLang="zh-CN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10%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）、亚马逊（</a:t>
            </a:r>
            <a:r>
              <a:rPr kumimoji="1" lang="en-US" altLang="zh-CN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5%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kumimoji="1" lang="en-US" altLang="zh-CN" sz="1600" i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2019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年度公司整体销售额：</a:t>
            </a:r>
            <a:r>
              <a:rPr kumimoji="1" lang="en-US" altLang="zh-CN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1000000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元</a:t>
            </a:r>
            <a:endParaRPr kumimoji="1" lang="en-US" altLang="zh-CN" sz="1600" i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2019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年度公司整体出口额：</a:t>
            </a:r>
            <a:r>
              <a:rPr kumimoji="1" lang="en-US" altLang="zh-CN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1000000</a:t>
            </a:r>
            <a:r>
              <a:rPr kumimoji="1" lang="zh-CN" altLang="en-US" sz="1600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元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公司老板</a:t>
            </a:r>
            <a:r>
              <a:rPr kumimoji="1" lang="en-US" altLang="zh-CN" sz="1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&amp;</a:t>
            </a:r>
            <a:r>
              <a:rPr kumimoji="1" lang="zh-CN" altLang="en-US" sz="1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联系方式：</a:t>
            </a:r>
            <a:r>
              <a:rPr kumimoji="1" lang="zh-CN" altLang="en-US" sz="1600" b="1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李刚铁 </a:t>
            </a:r>
            <a:r>
              <a:rPr kumimoji="1" lang="en-US" altLang="zh-CN" sz="1600" b="1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18900000000</a:t>
            </a:r>
            <a:endParaRPr kumimoji="1" lang="en-US" altLang="zh-CN" sz="1600" b="1" i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负责人</a:t>
            </a:r>
            <a:r>
              <a:rPr kumimoji="1" lang="en-US" altLang="zh-CN" sz="1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&amp;</a:t>
            </a:r>
            <a:r>
              <a:rPr kumimoji="1" lang="zh-CN" altLang="en-US" sz="1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联系方式：</a:t>
            </a:r>
            <a:r>
              <a:rPr kumimoji="1" lang="zh-CN" altLang="en-US" sz="1600" b="1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王刚铁 </a:t>
            </a:r>
            <a:r>
              <a:rPr kumimoji="1" lang="en-US" altLang="zh-CN" sz="1600" b="1" i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18900000000</a:t>
            </a:r>
            <a:endParaRPr kumimoji="1" lang="en-US" altLang="zh-CN" sz="1600" b="1" i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公司介绍：文字描述公司优势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所有提交资料需要与申请账号的主体公司相同或关联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（</a:t>
            </a:r>
            <a:r>
              <a:rPr lang="en-US" altLang="zh-CN" dirty="0"/>
              <a:t>*</a:t>
            </a:r>
            <a:r>
              <a:rPr lang="zh-CN" altLang="zh-CN" dirty="0"/>
              <a:t>平台认可的主体关联关系包括以下类型：</a:t>
            </a:r>
            <a:r>
              <a:rPr lang="en-US" altLang="zh-CN" dirty="0"/>
              <a:t>1</a:t>
            </a:r>
            <a:r>
              <a:rPr lang="zh-CN" altLang="zh-CN" dirty="0"/>
              <a:t>）公司法人相同。需补充资料：两家公司的营业执照。</a:t>
            </a:r>
            <a:r>
              <a:rPr lang="en-US" altLang="zh-CN" dirty="0"/>
              <a:t>2</a:t>
            </a:r>
            <a:r>
              <a:rPr lang="zh-CN" altLang="zh-CN" dirty="0"/>
              <a:t>）公司之间具有控股关系。需补充资料：两家公司的营业执照，以及工商登记信息截图。</a:t>
            </a:r>
            <a:r>
              <a:rPr lang="en-US" altLang="zh-CN" dirty="0"/>
              <a:t>3</a:t>
            </a:r>
            <a:r>
              <a:rPr lang="zh-CN" altLang="zh-CN" dirty="0"/>
              <a:t>）提供经营能力证明的主体为个人，且该个人为速卖通店铺主体公司的法人。需补充资料：公司营业执照，个人身份证照片。</a:t>
            </a:r>
            <a:endParaRPr lang="zh-CN" altLang="zh-CN" dirty="0"/>
          </a:p>
          <a:p>
            <a:endParaRPr kumimoji="1"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主体</a:t>
            </a:r>
            <a:r>
              <a:rPr lang="en-US" altLang="zh-CN" dirty="0"/>
              <a:t>&amp;</a:t>
            </a:r>
            <a:r>
              <a:rPr lang="zh-CN" altLang="zh-CN" dirty="0"/>
              <a:t>资质</a:t>
            </a:r>
            <a:r>
              <a:rPr lang="zh-CN" altLang="en-US" dirty="0"/>
              <a:t>（必填项，请提供营业执照）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①1</a:t>
            </a:r>
            <a:r>
              <a:rPr lang="zh-CN" altLang="zh-CN" dirty="0"/>
              <a:t>年以上专营化纤发贸易公司（稳定合作的供货工厂</a:t>
            </a:r>
            <a:r>
              <a:rPr lang="en-US" altLang="zh-CN" dirty="0"/>
              <a:t>1</a:t>
            </a:r>
            <a:r>
              <a:rPr lang="zh-CN" altLang="zh-CN" dirty="0"/>
              <a:t>年以上）或</a:t>
            </a:r>
            <a:r>
              <a:rPr lang="en-US" altLang="zh-CN" dirty="0"/>
              <a:t> 2</a:t>
            </a:r>
            <a:r>
              <a:rPr lang="zh-CN" altLang="zh-CN" dirty="0"/>
              <a:t>年以上生产化纤发工厂；</a:t>
            </a:r>
            <a:r>
              <a:rPr lang="en-US" altLang="zh-CN" dirty="0"/>
              <a:t>②</a:t>
            </a:r>
            <a:r>
              <a:rPr lang="zh-CN" altLang="zh-CN" dirty="0"/>
              <a:t>营业执照（需包含假发或发制品）且注册资金</a:t>
            </a:r>
            <a:r>
              <a:rPr lang="en-US" altLang="zh-CN" dirty="0"/>
              <a:t>&gt;50</a:t>
            </a:r>
            <a:r>
              <a:rPr lang="zh-CN" altLang="zh-CN" dirty="0"/>
              <a:t>万；（</a:t>
            </a:r>
            <a:r>
              <a:rPr lang="en-US" altLang="zh-CN" dirty="0"/>
              <a:t>10</a:t>
            </a:r>
            <a:r>
              <a:rPr lang="zh-CN" altLang="zh-CN" dirty="0"/>
              <a:t>分）</a:t>
            </a:r>
            <a:br>
              <a:rPr lang="zh-CN" altLang="zh-CN" dirty="0"/>
            </a:br>
            <a:endParaRPr kumimoji="1"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实力背景</a:t>
            </a:r>
            <a:r>
              <a:rPr lang="en-US" altLang="zh-CN" dirty="0"/>
              <a:t>&amp;</a:t>
            </a:r>
            <a:r>
              <a:rPr lang="zh-CN" altLang="zh-CN" dirty="0"/>
              <a:t>验厂</a:t>
            </a:r>
            <a:r>
              <a:rPr lang="zh-CN" altLang="en-US" dirty="0"/>
              <a:t>（必填项）</a:t>
            </a:r>
            <a:r>
              <a:rPr lang="zh-CN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①</a:t>
            </a:r>
            <a:r>
              <a:rPr lang="zh-CN" altLang="zh-CN" dirty="0"/>
              <a:t>工贸一体：（工厂简介，工厂外貌图片，工厂车间图片，需要拍摄工厂门头或店招与速卖通主体公司有关联关系）；</a:t>
            </a:r>
            <a:r>
              <a:rPr lang="en-US" altLang="zh-CN" dirty="0"/>
              <a:t>②</a:t>
            </a:r>
            <a:r>
              <a:rPr lang="zh-CN" altLang="zh-CN" dirty="0"/>
              <a:t>贸易公司：（化纤发商品库存图片、展厅图片）；（</a:t>
            </a:r>
            <a:r>
              <a:rPr lang="en-US" altLang="zh-CN" dirty="0"/>
              <a:t>10</a:t>
            </a:r>
            <a:r>
              <a:rPr lang="zh-CN" altLang="zh-CN" dirty="0"/>
              <a:t>分） 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海外仓能力</a:t>
            </a:r>
            <a:r>
              <a:rPr lang="zh-CN" altLang="en-US" dirty="0"/>
              <a:t>（必填项）</a:t>
            </a:r>
            <a:r>
              <a:rPr lang="zh-CN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①</a:t>
            </a:r>
            <a:r>
              <a:rPr lang="zh-CN" altLang="zh-CN" dirty="0"/>
              <a:t>海外仓供货经验（提供海外仓合同）；</a:t>
            </a:r>
            <a:r>
              <a:rPr lang="en-US" altLang="zh-CN" dirty="0"/>
              <a:t>②</a:t>
            </a:r>
            <a:r>
              <a:rPr lang="zh-CN" altLang="zh-CN" dirty="0"/>
              <a:t>欧洲</a:t>
            </a:r>
            <a:r>
              <a:rPr lang="en-US" altLang="zh-CN" dirty="0"/>
              <a:t>&amp;</a:t>
            </a:r>
            <a:r>
              <a:rPr lang="zh-CN" altLang="zh-CN" dirty="0"/>
              <a:t>英国</a:t>
            </a:r>
            <a:r>
              <a:rPr lang="en-US" altLang="zh-CN" dirty="0"/>
              <a:t>VAT</a:t>
            </a:r>
            <a:r>
              <a:rPr lang="zh-CN" altLang="zh-CN" dirty="0"/>
              <a:t>（正在办理的可提供截图）；（</a:t>
            </a:r>
            <a:r>
              <a:rPr lang="en-US" altLang="zh-CN" dirty="0"/>
              <a:t>15</a:t>
            </a:r>
            <a:r>
              <a:rPr lang="zh-CN" altLang="zh-CN" dirty="0"/>
              <a:t>分） 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跨境贸易经验</a:t>
            </a:r>
            <a:r>
              <a:rPr lang="zh-CN" altLang="en-US" dirty="0"/>
              <a:t>（必填项）</a:t>
            </a:r>
            <a:r>
              <a:rPr lang="zh-CN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竞手平台单店铺近一年平均月销售额</a:t>
            </a:r>
            <a:r>
              <a:rPr lang="en-US" altLang="zh-CN" dirty="0"/>
              <a:t>&gt;$1w</a:t>
            </a:r>
            <a:r>
              <a:rPr lang="zh-CN" altLang="en-US" dirty="0"/>
              <a:t>，请提供竞手平台后台截图</a:t>
            </a:r>
            <a:r>
              <a:rPr lang="zh-CN" altLang="zh-CN" dirty="0"/>
              <a:t>；（</a:t>
            </a:r>
            <a:r>
              <a:rPr lang="en-US" altLang="zh-CN" dirty="0"/>
              <a:t>15</a:t>
            </a:r>
            <a:r>
              <a:rPr lang="zh-CN" altLang="zh-CN" dirty="0"/>
              <a:t>分） 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英法线下资源（加分项）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提供欧美线下销售门店或展会图片；（</a:t>
            </a:r>
            <a:r>
              <a:rPr lang="en-US" altLang="zh-CN" dirty="0"/>
              <a:t>10</a:t>
            </a:r>
            <a:r>
              <a:rPr lang="zh-CN" altLang="zh-CN" dirty="0"/>
              <a:t>分） </a:t>
            </a:r>
            <a:endParaRPr kumimoji="1"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1114</Words>
  <Application>WWO_aliyun_20201019112421-9bb9c296e6</Application>
  <PresentationFormat>宽屏</PresentationFormat>
  <Paragraphs>65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Microsoft YaHei</vt:lpstr>
      <vt:lpstr>汉仪旗黑KW 55S</vt:lpstr>
      <vt:lpstr>等线</vt:lpstr>
      <vt:lpstr>汉仪中等线KW</vt:lpstr>
      <vt:lpstr>webwppDefTheme</vt:lpstr>
      <vt:lpstr>Office 主题​​</vt:lpstr>
      <vt:lpstr>PowerPoint 演示文稿</vt:lpstr>
      <vt:lpstr>请确保加入速卖通假发行业【钉钉】群</vt:lpstr>
      <vt:lpstr>公司介绍</vt:lpstr>
      <vt:lpstr>所有提交资料需要与申请账号的主体公司相同或关联 </vt:lpstr>
      <vt:lpstr>主体&amp;资质（必填项，请提供营业执照）</vt:lpstr>
      <vt:lpstr>实力背景&amp;验厂（必填项） </vt:lpstr>
      <vt:lpstr>海外仓能力（必填项） </vt:lpstr>
      <vt:lpstr>跨境贸易经验（必填项） </vt:lpstr>
      <vt:lpstr>英法线下资源（加分项）</vt:lpstr>
      <vt:lpstr>电商团队&amp;研发团队（加分项）</vt:lpstr>
      <vt:lpstr>社交网络（加分项）</vt:lpstr>
      <vt:lpstr>速卖通运营规划（加分项）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Microsoft Office User</cp:lastModifiedBy>
  <dcterms:created xsi:type="dcterms:W3CDTF">2020-12-01T04:04:05Z</dcterms:created>
  <dcterms:modified xsi:type="dcterms:W3CDTF">2020-12-01T04:04:05Z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